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273" r:id="rId3"/>
    <p:sldId id="256" r:id="rId4"/>
    <p:sldId id="257" r:id="rId5"/>
    <p:sldId id="258" r:id="rId6"/>
    <p:sldId id="270" r:id="rId7"/>
    <p:sldId id="262" r:id="rId8"/>
    <p:sldId id="263" r:id="rId9"/>
    <p:sldId id="260" r:id="rId10"/>
    <p:sldId id="264" r:id="rId11"/>
    <p:sldId id="259" r:id="rId12"/>
    <p:sldId id="271" r:id="rId13"/>
    <p:sldId id="272" r:id="rId14"/>
    <p:sldId id="269" r:id="rId15"/>
    <p:sldId id="268" r:id="rId16"/>
    <p:sldId id="267" r:id="rId17"/>
    <p:sldId id="266" r:id="rId18"/>
    <p:sldId id="265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5C77B-A020-42FB-BF88-C489E0B1DC3D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F0BFB-682E-420B-B4C1-681383128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01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1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33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293C79-6F4E-4E1C-9CF7-7EFA47375F8E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106E34-7577-4199-85F6-62DC1E57D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93C79-6F4E-4E1C-9CF7-7EFA47375F8E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06E34-7577-4199-85F6-62DC1E57D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93C79-6F4E-4E1C-9CF7-7EFA47375F8E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06E34-7577-4199-85F6-62DC1E57D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398F2E-FDE1-4114-8005-18BCCEF5A9B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23.03.2016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2636C-CB1F-4983-A6DF-33248D53CC0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25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398F2E-FDE1-4114-8005-18BCCEF5A9B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23.03.2016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2636C-CB1F-4983-A6DF-33248D53CC0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36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398F2E-FDE1-4114-8005-18BCCEF5A9B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23.03.2016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2636C-CB1F-4983-A6DF-33248D53CC0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89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398F2E-FDE1-4114-8005-18BCCEF5A9B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23.03.2016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2636C-CB1F-4983-A6DF-33248D53CC0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82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398F2E-FDE1-4114-8005-18BCCEF5A9B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23.03.2016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2636C-CB1F-4983-A6DF-33248D53CC0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37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398F2E-FDE1-4114-8005-18BCCEF5A9B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23.03.2016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2636C-CB1F-4983-A6DF-33248D53CC0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00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398F2E-FDE1-4114-8005-18BCCEF5A9B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23.03.2016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2636C-CB1F-4983-A6DF-33248D53CC0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46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398F2E-FDE1-4114-8005-18BCCEF5A9B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23.03.2016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2636C-CB1F-4983-A6DF-33248D53CC0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2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93C79-6F4E-4E1C-9CF7-7EFA47375F8E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06E34-7577-4199-85F6-62DC1E57DE8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398F2E-FDE1-4114-8005-18BCCEF5A9B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23.03.2016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2636C-CB1F-4983-A6DF-33248D53CC0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5236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398F2E-FDE1-4114-8005-18BCCEF5A9B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23.03.2016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2636C-CB1F-4983-A6DF-33248D53CC0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9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398F2E-FDE1-4114-8005-18BCCEF5A9B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23.03.2016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2636C-CB1F-4983-A6DF-33248D53CC0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93C79-6F4E-4E1C-9CF7-7EFA47375F8E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06E34-7577-4199-85F6-62DC1E57DE8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93C79-6F4E-4E1C-9CF7-7EFA47375F8E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06E34-7577-4199-85F6-62DC1E57DE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93C79-6F4E-4E1C-9CF7-7EFA47375F8E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06E34-7577-4199-85F6-62DC1E57DE8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93C79-6F4E-4E1C-9CF7-7EFA47375F8E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06E34-7577-4199-85F6-62DC1E57DE8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93C79-6F4E-4E1C-9CF7-7EFA47375F8E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06E34-7577-4199-85F6-62DC1E57D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1293C79-6F4E-4E1C-9CF7-7EFA47375F8E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06E34-7577-4199-85F6-62DC1E57DE8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293C79-6F4E-4E1C-9CF7-7EFA47375F8E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106E34-7577-4199-85F6-62DC1E57DE8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1293C79-6F4E-4E1C-9CF7-7EFA47375F8E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106E34-7577-4199-85F6-62DC1E57DE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4398F2E-FDE1-4114-8005-18BCCEF5A9B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23.03.2016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FF2636C-CB1F-4983-A6DF-33248D53CC0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5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edbio@uni.udm.r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zhmama.ru/upload/iblock/504/50456771e3efe8da24262834e054c58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854" y="2095500"/>
            <a:ext cx="76295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nipress.udsu.ru/img/1398305933/13983059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20" y="0"/>
            <a:ext cx="2807320" cy="354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838453"/>
            <a:ext cx="63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Директор Института физической культуры и спорта </a:t>
            </a:r>
            <a:br>
              <a:rPr lang="ru-RU" dirty="0" smtClean="0"/>
            </a:br>
            <a:r>
              <a:rPr lang="ru-RU" b="1" dirty="0" smtClean="0"/>
              <a:t>Алабужев Александр Ефимович, к.п.н., доцент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737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60301_114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4485923" cy="318585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12544"/>
            <a:ext cx="4844077" cy="317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36712"/>
            <a:ext cx="2095576" cy="289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6389" y="836712"/>
            <a:ext cx="2095576" cy="289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8732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Метод анализа вариабельности сердечного ритма (ВСР) для оценки вегетативного гомеостаза, вегетативной реактивности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6633" y="4653136"/>
            <a:ext cx="3911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Метод дисперсионного картирования работы сердца (ДК ЭКГ) для оценки обменных процессов в миокарде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Дмитриев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49969"/>
            <a:ext cx="9170988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5912" y="6278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783" y="5461075"/>
            <a:ext cx="9144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200" b="1" dirty="0" smtClean="0">
                <a:latin typeface="Century Schoolbook" pitchFamily="18" charset="0"/>
              </a:rPr>
              <a:t>Визуальный </a:t>
            </a:r>
            <a:r>
              <a:rPr lang="ru-RU" sz="2200" b="1" dirty="0">
                <a:latin typeface="Century Schoolbook" pitchFamily="18" charset="0"/>
              </a:rPr>
              <a:t>«портрет» </a:t>
            </a:r>
            <a:r>
              <a:rPr lang="ru-RU" sz="2200" b="1" u="sng" dirty="0" smtClean="0">
                <a:latin typeface="Century Schoolbook" pitchFamily="18" charset="0"/>
              </a:rPr>
              <a:t>здорового</a:t>
            </a:r>
            <a:r>
              <a:rPr lang="ru-RU" sz="2200" b="1" dirty="0" smtClean="0">
                <a:latin typeface="Century Schoolbook" pitchFamily="18" charset="0"/>
              </a:rPr>
              <a:t> сердца у спортсмена А.</a:t>
            </a:r>
            <a:endParaRPr lang="ru-RU" sz="2200" b="1" dirty="0">
              <a:latin typeface="Century Schoolbook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84572" y="4513684"/>
            <a:ext cx="851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(8%)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924547" y="4512096"/>
            <a:ext cx="10054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(14%)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00588" y="4512096"/>
            <a:ext cx="10054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(12%)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581929" y="4513684"/>
            <a:ext cx="851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(8%)</a:t>
            </a:r>
          </a:p>
        </p:txBody>
      </p:sp>
    </p:spTree>
    <p:extLst>
      <p:ext uri="{BB962C8B-B14F-4D97-AF65-F5344CB8AC3E}">
        <p14:creationId xmlns:p14="http://schemas.microsoft.com/office/powerpoint/2010/main" val="18331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5908"/>
            <a:ext cx="8450262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7"/>
          <p:cNvSpPr>
            <a:spLocks noChangeArrowheads="1"/>
          </p:cNvSpPr>
          <p:nvPr/>
        </p:nvSpPr>
        <p:spPr bwMode="auto">
          <a:xfrm>
            <a:off x="0" y="5445224"/>
            <a:ext cx="9144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200" b="1" dirty="0" smtClean="0">
                <a:latin typeface="Century Schoolbook" pitchFamily="18" charset="0"/>
              </a:rPr>
              <a:t>Визуальный </a:t>
            </a:r>
            <a:r>
              <a:rPr lang="ru-RU" sz="2200" b="1" dirty="0">
                <a:latin typeface="Century Schoolbook" pitchFamily="18" charset="0"/>
              </a:rPr>
              <a:t>«</a:t>
            </a:r>
            <a:r>
              <a:rPr lang="ru-RU" sz="2200" b="1" dirty="0" smtClean="0">
                <a:latin typeface="Century Schoolbook" pitchFamily="18" charset="0"/>
              </a:rPr>
              <a:t>портрет» </a:t>
            </a:r>
            <a:r>
              <a:rPr lang="ru-RU" sz="2200" b="1" u="sng" dirty="0" smtClean="0">
                <a:latin typeface="Century Schoolbook" pitchFamily="18" charset="0"/>
              </a:rPr>
              <a:t>больного</a:t>
            </a:r>
            <a:r>
              <a:rPr lang="ru-RU" sz="2200" b="1" dirty="0" smtClean="0">
                <a:latin typeface="Century Schoolbook" pitchFamily="18" charset="0"/>
              </a:rPr>
              <a:t> сердца у спортсмена Б.</a:t>
            </a:r>
            <a:endParaRPr lang="ru-RU" sz="2200" b="1" dirty="0">
              <a:latin typeface="Century Schoolbook" pitchFamily="18" charset="0"/>
            </a:endParaRPr>
          </a:p>
        </p:txBody>
      </p:sp>
      <p:sp>
        <p:nvSpPr>
          <p:cNvPr id="15367" name="Прямоугольник 29"/>
          <p:cNvSpPr>
            <a:spLocks noChangeArrowheads="1"/>
          </p:cNvSpPr>
          <p:nvPr/>
        </p:nvSpPr>
        <p:spPr bwMode="auto">
          <a:xfrm>
            <a:off x="809303" y="4849341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(25%)</a:t>
            </a:r>
          </a:p>
        </p:txBody>
      </p:sp>
      <p:sp>
        <p:nvSpPr>
          <p:cNvPr id="15368" name="Прямоугольник 30"/>
          <p:cNvSpPr>
            <a:spLocks noChangeArrowheads="1"/>
          </p:cNvSpPr>
          <p:nvPr/>
        </p:nvSpPr>
        <p:spPr bwMode="auto">
          <a:xfrm>
            <a:off x="2925440" y="4849341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(14%)</a:t>
            </a:r>
          </a:p>
        </p:txBody>
      </p:sp>
      <p:sp>
        <p:nvSpPr>
          <p:cNvPr id="15369" name="Прямоугольник 31"/>
          <p:cNvSpPr>
            <a:spLocks noChangeArrowheads="1"/>
          </p:cNvSpPr>
          <p:nvPr/>
        </p:nvSpPr>
        <p:spPr bwMode="auto">
          <a:xfrm>
            <a:off x="5201915" y="4849341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(22%)</a:t>
            </a:r>
          </a:p>
        </p:txBody>
      </p:sp>
      <p:sp>
        <p:nvSpPr>
          <p:cNvPr id="15370" name="Прямоугольник 32"/>
          <p:cNvSpPr>
            <a:spLocks noChangeArrowheads="1"/>
          </p:cNvSpPr>
          <p:nvPr/>
        </p:nvSpPr>
        <p:spPr bwMode="auto">
          <a:xfrm>
            <a:off x="7318053" y="4849341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(17%)</a:t>
            </a:r>
          </a:p>
        </p:txBody>
      </p:sp>
    </p:spTree>
    <p:extLst>
      <p:ext uri="{BB962C8B-B14F-4D97-AF65-F5344CB8AC3E}">
        <p14:creationId xmlns:p14="http://schemas.microsoft.com/office/powerpoint/2010/main" val="20809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Скриншот (02.03.2016 13-51-5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4811"/>
            <a:ext cx="7920880" cy="600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902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Изучение гемодинамики с помощью прибора «Реограф»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68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J:\Скриншот (02.03.2016 13-53-3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09087"/>
            <a:ext cx="7701937" cy="601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8072" y="159082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Изучение функционального состояния нервной системы с помощью программы «Психотест»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936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Microsof-5435a8\свои\для Эли\Скриншот (02.03.2016 13-46-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31" y="788139"/>
            <a:ext cx="8019746" cy="59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41812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Неинвазивный биоэлектрический импедансный метод для оценки структуры тела человека</a:t>
            </a:r>
            <a:r>
              <a:rPr lang="ru-RU" b="1" dirty="0" smtClean="0"/>
              <a:t>. Анализатор состава тела.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56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На кафедре реализуется </a:t>
            </a:r>
            <a:r>
              <a:rPr lang="ru-RU" b="1" dirty="0" smtClean="0"/>
              <a:t>магистерская программа  </a:t>
            </a:r>
            <a:r>
              <a:rPr lang="ru-RU" dirty="0" smtClean="0"/>
              <a:t> по направлению «Биология» программа подготовки «Спортивная физиология». В магистратуру приглашаются лица после окончания ВУЗов (бакалавриат, специалитет).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u="sng" dirty="0" smtClean="0"/>
              <a:t>Руководитель магистерской программы</a:t>
            </a:r>
            <a:r>
              <a:rPr lang="ru-RU" dirty="0" smtClean="0"/>
              <a:t>: д.б.н., профессор Шлык Н. И.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u="sng" dirty="0" smtClean="0"/>
              <a:t>Срок обучения в магистратуре 2 года</a:t>
            </a:r>
            <a:r>
              <a:rPr lang="ru-RU" dirty="0" smtClean="0"/>
              <a:t>. Форма обучения – очная, заочная.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После успешного окончания магистратуры есть возможность продлить обучение в </a:t>
            </a:r>
            <a:r>
              <a:rPr lang="ru-RU" b="1" dirty="0" smtClean="0"/>
              <a:t>аспирантуре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0669" y="2708920"/>
            <a:ext cx="9144000" cy="3368416"/>
          </a:xfrm>
        </p:spPr>
        <p:txBody>
          <a:bodyPr>
            <a:normAutofit/>
          </a:bodyPr>
          <a:lstStyle/>
          <a:p>
            <a:pPr lvl="0" algn="ctr"/>
            <a:r>
              <a:rPr lang="ru-RU" sz="4000" dirty="0" smtClean="0"/>
              <a:t>УдГУ, 5 корпус, 103 каб., </a:t>
            </a:r>
          </a:p>
          <a:p>
            <a:pPr lvl="0" algn="ctr"/>
            <a:r>
              <a:rPr lang="ru-RU" sz="4000" dirty="0" smtClean="0"/>
              <a:t>тел. 68-58-10, </a:t>
            </a:r>
          </a:p>
          <a:p>
            <a:pPr lvl="0" algn="ctr"/>
            <a:r>
              <a:rPr lang="ru-RU" sz="4000" dirty="0" err="1" smtClean="0"/>
              <a:t>эл</a:t>
            </a:r>
            <a:r>
              <a:rPr lang="ru-RU" sz="4000" dirty="0" smtClean="0"/>
              <a:t>. почта: </a:t>
            </a:r>
            <a:r>
              <a:rPr lang="ru-RU" sz="4000" dirty="0" err="1" smtClean="0">
                <a:hlinkClick r:id="rId2"/>
              </a:rPr>
              <a:t>medbio@uni.udm.ru</a:t>
            </a:r>
            <a:r>
              <a:rPr lang="ru-RU" sz="4000" dirty="0" smtClean="0"/>
              <a:t>,</a:t>
            </a:r>
          </a:p>
          <a:p>
            <a:pPr lvl="0" algn="ctr"/>
            <a:r>
              <a:rPr lang="ru-RU" sz="4000" dirty="0" smtClean="0"/>
              <a:t>http://udsu.ru/default/kaf_mbofk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800" u="sng" dirty="0" smtClean="0"/>
              <a:t>Кафедра </a:t>
            </a:r>
            <a:r>
              <a:rPr lang="ru-RU" sz="4800" u="sng" dirty="0"/>
              <a:t>валеологии и медико-биологических основ физической </a:t>
            </a:r>
            <a:r>
              <a:rPr lang="ru-RU" sz="4800" u="sng" dirty="0" smtClean="0"/>
              <a:t>культуры</a:t>
            </a:r>
            <a:r>
              <a:rPr lang="ru-RU" dirty="0" smtClean="0"/>
              <a:t>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357562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Магистерская программа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7300" dirty="0" smtClean="0">
                <a:solidFill>
                  <a:schemeClr val="tx1"/>
                </a:solidFill>
              </a:rPr>
              <a:t>«Спортивная физиология»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                       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направление подготовки</a:t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06.04.01 - Биология</a:t>
            </a:r>
            <a:endParaRPr lang="ru-RU" sz="27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6138434"/>
            <a:ext cx="5637288" cy="38691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ИНСТИТУТ ФИЗИЧЕСКОЙ КУЛЬТУРЫ И СПОРТА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repsuk.files.wordpress.com/2013/03/shutterstock_3985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643314"/>
            <a:ext cx="3429024" cy="2357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19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51404"/>
            <a:ext cx="8429684" cy="585791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Целью программы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специализированной подготовки «Спортивная физиология» является: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уровня современных научных знаний по важнейшим теоретическим и прикладным аспектам спортивной физиологии для сохранения и укрепления здоровья занимающихся физической культурой и спортом;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рационального использования средств и методов спортивной физиологии для более глубокого понимания физиологических, биохимических и психофизиологических механизмов адаптации в организме занимающихся конкретными видами спорта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постнагрузочного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восстановления;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повышения тренированности, оптимизации процессов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постнагрузочного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восстановления и раннего выявления перенапряжения, перетренированности и донозологических состояний организма;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тренера использовать знания спортивной физиологии в своей повседневной работе для правильной организации и эффективности тренировочного процесса в конкретных видах спорта.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7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3"/>
            <a:ext cx="7929618" cy="3786213"/>
          </a:xfrm>
        </p:spPr>
        <p:txBody>
          <a:bodyPr>
            <a:normAutofit/>
          </a:bodyPr>
          <a:lstStyle/>
          <a:p>
            <a:pPr algn="ctr"/>
            <a:r>
              <a:rPr lang="ru-RU" sz="5000" dirty="0" smtClean="0"/>
              <a:t>Кафедра валеологии и медико-биологических основ физической культуры</a:t>
            </a:r>
            <a:endParaRPr lang="ru-RU" sz="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3288" y="4857760"/>
            <a:ext cx="5600712" cy="38889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ИНСТИТУТ ФИЗИЧЕСКОЙ КУЛЬТУРЫ И СПОРТА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В области обучения целью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магистерской образовательной программы является: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в области основ гуманитарных, социальных, экономических, математических, естественнонаучных знаний;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высшего профессионального профилированного образования по направлению 06.04.01 – Биология;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 студентов универсальных и предметно-специализированных компетенций, способствующих социальной мобильности и устойчивости на рынке труда.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4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>
            <a:normAutofit/>
          </a:bodyPr>
          <a:lstStyle/>
          <a:p>
            <a:pPr algn="just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Зачисление в магистратуру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проводится по результатам вступительных испытаний (собеседование по профилю магистерской программы). В магистратуру «Спортивная физиология» можно поступить при наличии диплома бакалавра или диплома специалиста.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Вступительное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испытание проводится в форме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собеседования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которое  включает в себя вопросы,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позволяющие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выявить уровень знаний в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физиологии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спорта  (вопросы к собеседованию на сайте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://abitur.udsu.ru)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Областью профессиональной деятельности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планирование, проведение  и оценка качества тренировочного процесса спортсменов в лабораторных и полевых условиях.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928934"/>
            <a:ext cx="3516743" cy="2571768"/>
          </a:xfrm>
          <a:prstGeom prst="rect">
            <a:avLst/>
          </a:prstGeom>
          <a:noFill/>
        </p:spPr>
      </p:pic>
      <p:pic>
        <p:nvPicPr>
          <p:cNvPr id="6" name="Рисунок 5" descr="1920x1080_sportsmenyi-begunyi-skor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500438"/>
            <a:ext cx="4572032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26680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В процессе подготовки магистранты проходят практику и выполняют магистерские диссертации не только в лаборатории функциональных методов исследования, но и в полевых условиях: в детских садах, школах футбола, школах биатлона, центре спортивной подготовки сборных команд, выезжают для набора материала вместе со спортсменами на сборы в среднегорье (Кисловодск, Киргизия).</a:t>
            </a:r>
            <a:endParaRPr lang="ru-RU" sz="2200" dirty="0"/>
          </a:p>
        </p:txBody>
      </p:sp>
      <p:pic>
        <p:nvPicPr>
          <p:cNvPr id="1026" name="Picture 2" descr="http://mya.so/wp-content/uploads/2014/10/Kislovod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58048"/>
            <a:ext cx="4032448" cy="266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shur05.artphoto.pro/photo.ashx?photoid=239566&amp;type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25" y="3573592"/>
            <a:ext cx="4104456" cy="266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Исследования </a:t>
            </a:r>
            <a:r>
              <a:rPr lang="ru-RU" sz="2400" b="1" dirty="0"/>
              <a:t>у </a:t>
            </a:r>
            <a:r>
              <a:rPr lang="ru-RU" sz="2400" b="1" dirty="0" smtClean="0"/>
              <a:t>перетренированного легкоатлета в условиях среднегорья (Киргизия)</a:t>
            </a:r>
            <a:endParaRPr lang="ru-RU" sz="2400" b="1" dirty="0"/>
          </a:p>
        </p:txBody>
      </p:sp>
      <p:pic>
        <p:nvPicPr>
          <p:cNvPr id="1028" name="Picture 4" descr="https://pp.vk.me/c618429/v618429514/2196b/CMz1sPACnQ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4001144" cy="266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vk.me/c621724/v621724514/1144/sx_ZJ3eSk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3863356"/>
            <a:ext cx="3425081" cy="256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90737" y="989967"/>
            <a:ext cx="4325815" cy="2869941"/>
            <a:chOff x="294256" y="0"/>
            <a:chExt cx="8598224" cy="611030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56" y="1"/>
              <a:ext cx="4325815" cy="611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071" y="0"/>
              <a:ext cx="4272409" cy="611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885404" y="674694"/>
              <a:ext cx="2016224" cy="108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400" b="1" dirty="0" smtClean="0">
                  <a:solidFill>
                    <a:prstClr val="black"/>
                  </a:solidFill>
                </a:rPr>
                <a:t>Исследуемый Б.</a:t>
              </a:r>
              <a:endParaRPr lang="ru-RU" sz="4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220072" y="678415"/>
              <a:ext cx="2016224" cy="108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400" b="1" dirty="0" smtClean="0">
                  <a:solidFill>
                    <a:prstClr val="black"/>
                  </a:solidFill>
                </a:rPr>
                <a:t>Исследуемый Б.</a:t>
              </a:r>
              <a:endParaRPr lang="ru-RU" sz="4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2" name="Рисунок 11"/>
          <p:cNvPicPr/>
          <p:nvPr/>
        </p:nvPicPr>
        <p:blipFill rotWithShape="1">
          <a:blip r:embed="rId6"/>
          <a:srcRect l="5690" t="5265" r="9914" b="14969"/>
          <a:stretch/>
        </p:blipFill>
        <p:spPr bwMode="auto">
          <a:xfrm>
            <a:off x="2771800" y="3869207"/>
            <a:ext cx="2520280" cy="272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290737" y="3860137"/>
            <a:ext cx="2412891" cy="2034147"/>
            <a:chOff x="1092450" y="2627204"/>
            <a:chExt cx="4004324" cy="306070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798463" y="5178443"/>
              <a:ext cx="2876722" cy="5094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Миокард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38%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pic>
          <p:nvPicPr>
            <p:cNvPr id="14" name="Рисунок 13"/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6200000">
              <a:off x="2833551" y="2888600"/>
              <a:ext cx="2524619" cy="2001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14"/>
            <p:cNvPicPr/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6200000">
              <a:off x="845466" y="2887836"/>
              <a:ext cx="2510972" cy="2017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856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24936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Исследования в ДЮСШ и СДЮСШОР </a:t>
            </a:r>
            <a:endParaRPr lang="ru-RU" sz="2400" b="1" dirty="0"/>
          </a:p>
        </p:txBody>
      </p:sp>
      <p:pic>
        <p:nvPicPr>
          <p:cNvPr id="2050" name="Picture 2" descr="J:\для презентации\Данные анализа ВСР у перетренированного биатлонис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9" y="1361543"/>
            <a:ext cx="8345606" cy="382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269" y="5219908"/>
            <a:ext cx="8345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Данные анализа ВСР у перетренированного </a:t>
            </a:r>
            <a:r>
              <a:rPr lang="ru-RU" b="1" dirty="0" smtClean="0">
                <a:solidFill>
                  <a:prstClr val="black"/>
                </a:solidFill>
              </a:rPr>
              <a:t>биатлониста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080" y="3918390"/>
            <a:ext cx="180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4088" y="3918390"/>
            <a:ext cx="180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036496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/>
              <a:t>Проведение исследований на расстоянии (по интернету) у сборной команды России по гребному слалому в Рио-де-Жанейро</a:t>
            </a:r>
            <a:endParaRPr lang="ru-RU" sz="1600" b="1" dirty="0"/>
          </a:p>
        </p:txBody>
      </p:sp>
      <p:pic>
        <p:nvPicPr>
          <p:cNvPr id="3074" name="Picture 2" descr="J:\для презентации\IMG_309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5"/>
          <a:stretch/>
        </p:blipFill>
        <p:spPr bwMode="auto">
          <a:xfrm>
            <a:off x="5598100" y="4006231"/>
            <a:ext cx="3078356" cy="187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для презентации\IMG_304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0" b="8368"/>
          <a:stretch/>
        </p:blipFill>
        <p:spPr bwMode="auto">
          <a:xfrm>
            <a:off x="4569088" y="1124744"/>
            <a:ext cx="4107368" cy="267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051" y="1052736"/>
            <a:ext cx="2095576" cy="289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76424" y="1052736"/>
            <a:ext cx="2095576" cy="289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10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Организации и учреждения, в которых может осуществлять профессиональную деятельность выпускник: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Учебные заведения;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Детско-юношеские спортивные школы, школы высшего спортивного мастерства, сборные команды Удмуртии и страны;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Центры здоровья;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Научно-исследовательские институты физической культуры и спорта;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Спортивные комитеты;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Врачебно-физкультурные диспансеры.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1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692696"/>
            <a:ext cx="8173536" cy="525658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Срок освоения магистерской образовательной программы 2 года.</a:t>
            </a:r>
          </a:p>
          <a:p>
            <a:pPr algn="ctr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 соответствии с запросами рынка труда выпускник будет подготовлен к работе:</a:t>
            </a:r>
          </a:p>
          <a:p>
            <a:pPr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 научно-производственных организациях; 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детско-юношеских спортивных школах и школах высшего спортивного мастерства; 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институтах физической культуры и спорта;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спортивных комитетах; 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центрах здоровья.</a:t>
            </a:r>
          </a:p>
          <a:p>
            <a:pPr algn="ctr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183880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После успешного завершения магистратуры есть возможность продолжить обучение в </a:t>
            </a:r>
            <a:r>
              <a:rPr lang="ru-RU" sz="3600" u="sng" dirty="0" smtClean="0"/>
              <a:t>аспирантуре</a:t>
            </a:r>
            <a:r>
              <a:rPr lang="ru-RU" sz="3600" dirty="0" smtClean="0"/>
              <a:t>.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1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1838494"/>
            <a:ext cx="8229600" cy="50195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sz="3000" b="1" dirty="0" smtClean="0"/>
              <a:t>Шлык Наталья Ивановна </a:t>
            </a:r>
          </a:p>
          <a:p>
            <a:pPr algn="ctr">
              <a:buNone/>
            </a:pPr>
            <a:r>
              <a:rPr lang="ru-RU" sz="3000" b="1" dirty="0" smtClean="0"/>
              <a:t>  </a:t>
            </a:r>
            <a:r>
              <a:rPr lang="ru-RU" sz="2200" dirty="0" smtClean="0"/>
              <a:t>заведующий кафедрой валеологии и медико-биологических основ физической культуры института физической культуры и спорта Удмуртского государственного университета, доктор биологических наук, профессор, заслуженный деятель науки УР.</a:t>
            </a:r>
            <a:endParaRPr lang="ru-RU" sz="2200" dirty="0"/>
          </a:p>
        </p:txBody>
      </p:sp>
      <p:pic>
        <p:nvPicPr>
          <p:cNvPr id="1027" name="Picture 3" descr="D:\Шлык Н.И\DSC_08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7"/>
            <a:ext cx="4635500" cy="43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3-tub-ru.yandex.net/i?id=e067d508332430ffae5be2b7eb12bf49&amp;n=33&amp;h=215&amp;w=3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" r="8332"/>
          <a:stretch/>
        </p:blipFill>
        <p:spPr bwMode="auto">
          <a:xfrm>
            <a:off x="0" y="10967"/>
            <a:ext cx="9308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1916832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b="1" dirty="0" smtClean="0">
                <a:solidFill>
                  <a:srgbClr val="FF0000"/>
                </a:solidFill>
              </a:rPr>
              <a:t>СПАСИБО ЗА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17366" y="651305"/>
            <a:ext cx="6084168" cy="1512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/>
              <a:t>Гуштурова Ирина Вадимовна, к.б.н., доцент </a:t>
            </a:r>
          </a:p>
          <a:p>
            <a:pPr marL="109728" indent="0">
              <a:buNone/>
            </a:pPr>
            <a:r>
              <a:rPr lang="ru-RU" sz="1400" i="1" u="sng" dirty="0" smtClean="0"/>
              <a:t>Читаемые дисциплины:</a:t>
            </a:r>
            <a:r>
              <a:rPr lang="ru-RU" sz="1400" i="1" dirty="0" smtClean="0"/>
              <a:t> </a:t>
            </a:r>
            <a:r>
              <a:rPr lang="ru-RU" sz="1400" dirty="0" smtClean="0"/>
              <a:t>возрастная физиология, геронтология, валеология, гигиенические </a:t>
            </a:r>
            <a:r>
              <a:rPr lang="ru-RU" sz="1400" dirty="0"/>
              <a:t>основы физкультурно-спортивной </a:t>
            </a:r>
            <a:r>
              <a:rPr lang="ru-RU" sz="1400" dirty="0" smtClean="0"/>
              <a:t>деятельности.</a:t>
            </a:r>
          </a:p>
          <a:p>
            <a:pPr marL="84138" indent="25400">
              <a:buNone/>
            </a:pPr>
            <a:r>
              <a:rPr lang="ru-RU" sz="1400" i="1" u="sng" dirty="0"/>
              <a:t>Научное </a:t>
            </a:r>
            <a:r>
              <a:rPr lang="ru-RU" sz="1400" i="1" u="sng" dirty="0" smtClean="0"/>
              <a:t>направление:</a:t>
            </a:r>
            <a:r>
              <a:rPr lang="ru-RU" sz="1400" i="1" dirty="0" smtClean="0"/>
              <a:t> </a:t>
            </a:r>
            <a:r>
              <a:rPr lang="ru-RU" sz="1400" dirty="0" smtClean="0"/>
              <a:t>Функциональное состояние организма  у детей и подростков при занятии спортом.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88555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Преподаватели кафедры валеологии и МБОФК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0" name="Picture 8" descr="Жужгов Александр Парфирье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727" y="2306067"/>
            <a:ext cx="1542136" cy="2203053"/>
          </a:xfrm>
          <a:prstGeom prst="rect">
            <a:avLst/>
          </a:prstGeom>
          <a:noFill/>
        </p:spPr>
      </p:pic>
      <p:pic>
        <p:nvPicPr>
          <p:cNvPr id="3082" name="Picture 10" descr="Гуштурова Ирина Вадимов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161" y="639905"/>
            <a:ext cx="1357322" cy="2041086"/>
          </a:xfrm>
          <a:prstGeom prst="rect">
            <a:avLst/>
          </a:prstGeom>
          <a:noFill/>
        </p:spPr>
      </p:pic>
      <p:sp>
        <p:nvSpPr>
          <p:cNvPr id="7" name="Содержимое 1"/>
          <p:cNvSpPr txBox="1">
            <a:spLocks/>
          </p:cNvSpPr>
          <p:nvPr/>
        </p:nvSpPr>
        <p:spPr>
          <a:xfrm>
            <a:off x="3059832" y="2649343"/>
            <a:ext cx="6084168" cy="14277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25400" algn="ctr">
              <a:buFont typeface="Wingdings 3"/>
              <a:buNone/>
            </a:pPr>
            <a:r>
              <a:rPr lang="ru-RU" sz="1600" b="1" dirty="0" smtClean="0"/>
              <a:t>Жужгов Александр Порфирьевич, к.б.н., доцент    </a:t>
            </a:r>
          </a:p>
          <a:p>
            <a:pPr marL="0" indent="25400">
              <a:buFont typeface="Wingdings 3"/>
              <a:buNone/>
            </a:pPr>
            <a:r>
              <a:rPr lang="ru-RU" sz="1400" i="1" u="sng" dirty="0" smtClean="0"/>
              <a:t>Читаемые дисциплины:</a:t>
            </a:r>
            <a:r>
              <a:rPr lang="ru-RU" sz="1400" i="1" dirty="0" smtClean="0"/>
              <a:t> </a:t>
            </a:r>
            <a:r>
              <a:rPr lang="ru-RU" sz="1400" dirty="0" smtClean="0"/>
              <a:t>лечебная физическая культура и массаж, физиология спорта, физиология физических упражнений.</a:t>
            </a:r>
            <a:endParaRPr lang="ru-RU" sz="1400" i="1" u="sng" dirty="0" smtClean="0"/>
          </a:p>
          <a:p>
            <a:pPr marL="0" indent="25400">
              <a:buFont typeface="Wingdings 3"/>
              <a:buNone/>
            </a:pPr>
            <a:r>
              <a:rPr lang="ru-RU" sz="1400" i="1" u="sng" dirty="0" smtClean="0"/>
              <a:t>Научное направление:</a:t>
            </a:r>
            <a:r>
              <a:rPr lang="ru-RU" sz="1400" i="1" dirty="0" smtClean="0"/>
              <a:t> </a:t>
            </a:r>
            <a:r>
              <a:rPr lang="ru-RU" sz="1400" dirty="0" smtClean="0"/>
              <a:t>Оценка функциональных возможностей организма у спортсменов  силовых видов спорта .      </a:t>
            </a: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1979712" y="4869160"/>
            <a:ext cx="6084168" cy="15121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1600" b="1" dirty="0" smtClean="0"/>
              <a:t>Шумихина Ирина Ивановна, к.б.н., доцент </a:t>
            </a:r>
          </a:p>
          <a:p>
            <a:pPr marL="109728" indent="0">
              <a:buFont typeface="Wingdings 3"/>
              <a:buNone/>
            </a:pPr>
            <a:r>
              <a:rPr lang="ru-RU" sz="1400" i="1" u="sng" dirty="0" smtClean="0"/>
              <a:t>Читаемые дисциплины:</a:t>
            </a:r>
            <a:r>
              <a:rPr lang="ru-RU" sz="1400" i="1" dirty="0" smtClean="0"/>
              <a:t> </a:t>
            </a:r>
            <a:r>
              <a:rPr lang="ru-RU" sz="1400" dirty="0" smtClean="0"/>
              <a:t>основы медицинских знаний, безопасность жизнедеятельности, спортивная медицина, лечебная физическая культура.</a:t>
            </a:r>
            <a:br>
              <a:rPr lang="ru-RU" sz="1400" dirty="0" smtClean="0"/>
            </a:br>
            <a:r>
              <a:rPr lang="ru-RU" sz="1400" i="1" u="sng" dirty="0" smtClean="0"/>
              <a:t>Научное направление:</a:t>
            </a:r>
            <a:r>
              <a:rPr lang="ru-RU" sz="1400" i="1" dirty="0" smtClean="0"/>
              <a:t> </a:t>
            </a:r>
            <a:r>
              <a:rPr lang="ru-RU" sz="1400" dirty="0" smtClean="0"/>
              <a:t>Оценка функциональных возможностей организма у спортсменов игровых видов спорта.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3" t="17774" r="6114"/>
          <a:stretch/>
        </p:blipFill>
        <p:spPr bwMode="auto">
          <a:xfrm>
            <a:off x="253161" y="4576880"/>
            <a:ext cx="1619794" cy="209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/>
              <a:t>                       Сотрудники кафедры</a:t>
            </a:r>
          </a:p>
          <a:p>
            <a:pPr marL="109728" indent="0">
              <a:buNone/>
            </a:pPr>
            <a:endParaRPr lang="ru-RU" dirty="0" smtClean="0"/>
          </a:p>
          <a:p>
            <a:pPr algn="just"/>
            <a:r>
              <a:rPr lang="ru-RU" dirty="0" smtClean="0"/>
              <a:t>Зуфарова Эльвира Ильдаровна – программист ЛФМИ;</a:t>
            </a:r>
          </a:p>
          <a:p>
            <a:pPr algn="just"/>
            <a:r>
              <a:rPr lang="ru-RU" dirty="0" smtClean="0"/>
              <a:t>Кузнецова Дария Ивановна – старший лаборант кафедры;</a:t>
            </a:r>
          </a:p>
          <a:p>
            <a:pPr algn="just"/>
            <a:r>
              <a:rPr lang="ru-RU" dirty="0" smtClean="0"/>
              <a:t>Чуракова Оксана Сергеевна – лаборант ЛФМИ.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8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496" y="260648"/>
            <a:ext cx="8964488" cy="571504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b="1" u="sng" dirty="0" smtClean="0"/>
              <a:t>Направление подготовки (бакалавриат):</a:t>
            </a:r>
            <a:r>
              <a:rPr lang="ru-RU" u="sng" dirty="0" smtClean="0"/>
              <a:t> </a:t>
            </a:r>
          </a:p>
          <a:p>
            <a:pPr lvl="0" algn="just">
              <a:buNone/>
            </a:pPr>
            <a:r>
              <a:rPr lang="ru-RU" dirty="0" smtClean="0"/>
              <a:t>   49.03.01 – «Физическая культура» (4 года обучения), 44.03.05 – «Педагогическое образование (с двумя профилями подготовки)» (5 лет обучения).</a:t>
            </a:r>
          </a:p>
          <a:p>
            <a:pPr lvl="0" algn="just">
              <a:buNone/>
            </a:pPr>
            <a:endParaRPr lang="ru-RU" dirty="0" smtClean="0"/>
          </a:p>
          <a:p>
            <a:pPr lvl="0" algn="just">
              <a:buNone/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u="sng" dirty="0" smtClean="0"/>
              <a:t>Направление подготовки (магистратура):</a:t>
            </a:r>
          </a:p>
          <a:p>
            <a:pPr lvl="0" algn="just">
              <a:buNone/>
            </a:pPr>
            <a:r>
              <a:rPr lang="ru-RU" dirty="0" smtClean="0"/>
              <a:t>   06.04.01 – Биология, профиль подготовки «Спортивная </a:t>
            </a:r>
            <a:r>
              <a:rPr lang="ru-RU" dirty="0"/>
              <a:t>физиология</a:t>
            </a:r>
            <a:r>
              <a:rPr lang="ru-RU" dirty="0" smtClean="0"/>
              <a:t>».</a:t>
            </a:r>
          </a:p>
          <a:p>
            <a:pPr lvl="0" algn="just">
              <a:buNone/>
            </a:pPr>
            <a:endParaRPr lang="ru-RU" dirty="0" smtClean="0"/>
          </a:p>
          <a:p>
            <a:pPr lvl="0" algn="just"/>
            <a:r>
              <a:rPr lang="ru-RU" b="1" u="sng" dirty="0" smtClean="0"/>
              <a:t>Научное направление:</a:t>
            </a:r>
            <a:endParaRPr lang="ru-RU" u="sng" dirty="0" smtClean="0"/>
          </a:p>
          <a:p>
            <a:pPr lvl="0" algn="just">
              <a:buNone/>
            </a:pPr>
            <a:r>
              <a:rPr lang="ru-RU" dirty="0" smtClean="0"/>
              <a:t>  Ритм сердца и тип вегетативной регуляции в онтогенезе и при занятиях спортом.</a:t>
            </a:r>
          </a:p>
          <a:p>
            <a:pPr lvl="0" algn="just">
              <a:buNone/>
            </a:pPr>
            <a:r>
              <a:rPr lang="ru-RU" dirty="0" smtClean="0"/>
              <a:t> </a:t>
            </a:r>
          </a:p>
          <a:p>
            <a:pPr lvl="0" algn="just">
              <a:buNone/>
            </a:pPr>
            <a:r>
              <a:rPr lang="ru-RU" b="1" dirty="0" smtClean="0"/>
              <a:t>  </a:t>
            </a:r>
            <a:r>
              <a:rPr lang="ru-RU" b="1" u="sng" dirty="0" smtClean="0"/>
              <a:t>Научный руководитель</a:t>
            </a:r>
            <a:r>
              <a:rPr lang="ru-RU" dirty="0" smtClean="0"/>
              <a:t>: д.б.н., профессор Шлык Н.И.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07504" y="116632"/>
            <a:ext cx="8856984" cy="4572000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2000" dirty="0" smtClean="0"/>
              <a:t>На кафедре МБОФК читаются лекции, ведутся лабораторные и семенарские занятия по дисциплинам: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Возрастная физиология;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Гигиенические основы физкультурно-спортивной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Основы медицинских знаний;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Безопасность жизнедеятельности;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Лечебная физическая культура и массаж;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Спортивная медицина;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Физиология спорта;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Физиология </a:t>
            </a:r>
            <a:r>
              <a:rPr lang="ru-RU" sz="2400" b="1" dirty="0"/>
              <a:t>физических упражнений</a:t>
            </a:r>
            <a:r>
              <a:rPr lang="ru-RU" sz="2400" b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/>
              <a:t>Молекулярная физиология спорта</a:t>
            </a:r>
            <a:r>
              <a:rPr lang="ru-RU" sz="2400" b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/>
              <a:t>Математическое моделирование биологических </a:t>
            </a:r>
            <a:r>
              <a:rPr lang="ru-RU" sz="2400" b="1" dirty="0" smtClean="0"/>
              <a:t>процессов;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/>
              <a:t>Функциональные методы </a:t>
            </a:r>
            <a:r>
              <a:rPr lang="ru-RU" sz="2400" b="1" dirty="0" smtClean="0"/>
              <a:t>исследования;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Реабилитация в спорте</a:t>
            </a:r>
            <a:r>
              <a:rPr lang="ru-RU" sz="2400" b="1" dirty="0"/>
              <a:t>;</a:t>
            </a: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Реабилитация у больных.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85728"/>
            <a:ext cx="8501122" cy="60007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/>
              <a:t>         </a:t>
            </a:r>
            <a:r>
              <a:rPr lang="ru-RU" sz="2800" dirty="0" smtClean="0"/>
              <a:t>Занятия проводятся в аудиториях (№ 101, 102) и</a:t>
            </a:r>
            <a:r>
              <a:rPr lang="en-US" sz="2800" dirty="0" smtClean="0"/>
              <a:t> </a:t>
            </a:r>
            <a:r>
              <a:rPr lang="ru-RU" sz="2800" dirty="0" smtClean="0"/>
              <a:t>лаборатории функциональных методов </a:t>
            </a:r>
            <a:r>
              <a:rPr lang="ru-RU" sz="2800" dirty="0"/>
              <a:t>исследования (№ </a:t>
            </a:r>
            <a:r>
              <a:rPr lang="ru-RU" sz="2800" dirty="0" smtClean="0"/>
              <a:t>104).</a:t>
            </a:r>
          </a:p>
          <a:p>
            <a:endParaRPr lang="ru-RU" dirty="0"/>
          </a:p>
        </p:txBody>
      </p:sp>
      <p:pic>
        <p:nvPicPr>
          <p:cNvPr id="1026" name="Picture 2" descr="I:\фото\SDC119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4137555"/>
            <a:ext cx="3543459" cy="256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фото\SDC12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94151"/>
            <a:ext cx="3543459" cy="24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фото\SDC120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5"/>
          <a:stretch/>
        </p:blipFill>
        <p:spPr bwMode="auto">
          <a:xfrm>
            <a:off x="4932040" y="1693286"/>
            <a:ext cx="3600400" cy="244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фото\SDC1198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9" r="12442"/>
          <a:stretch/>
        </p:blipFill>
        <p:spPr bwMode="auto">
          <a:xfrm>
            <a:off x="4932040" y="4142450"/>
            <a:ext cx="3600400" cy="255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268760"/>
            <a:ext cx="8640960" cy="5184576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/>
              <a:t>Вариабельность сердечного ритма (ВСР);</a:t>
            </a:r>
          </a:p>
          <a:p>
            <a:pPr algn="just"/>
            <a:r>
              <a:rPr lang="ru-RU" sz="3600" b="1" dirty="0"/>
              <a:t>Дисперсионное картирование электрокардиограммы (ДК ЭКГ);</a:t>
            </a:r>
          </a:p>
          <a:p>
            <a:pPr algn="just"/>
            <a:r>
              <a:rPr lang="ru-RU" sz="3600" b="1" dirty="0"/>
              <a:t>Реография (гемодинамика);</a:t>
            </a:r>
          </a:p>
          <a:p>
            <a:pPr algn="just"/>
            <a:r>
              <a:rPr lang="ru-RU" sz="3600" b="1" dirty="0" smtClean="0"/>
              <a:t>Психотест;</a:t>
            </a:r>
          </a:p>
          <a:p>
            <a:pPr algn="just"/>
            <a:r>
              <a:rPr lang="ru-RU" sz="3600" b="1" dirty="0" smtClean="0"/>
              <a:t>Неинвазивный биоэлектрический импедансный метод для оценки структуры тела человека.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</a:rPr>
              <a:t>Методы исследования, проводимые в лаборатории</a:t>
            </a:r>
            <a:r>
              <a:rPr lang="ru-RU" sz="3200" dirty="0">
                <a:effectLst/>
              </a:rPr>
              <a:t>:</a:t>
            </a:r>
            <a:r>
              <a:rPr lang="ru-RU" sz="3200" dirty="0" smtClean="0">
                <a:effectLst/>
              </a:rPr>
              <a:t> </a:t>
            </a:r>
            <a:endParaRPr lang="ru-RU" sz="32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753</TotalTime>
  <Words>873</Words>
  <Application>Microsoft Office PowerPoint</Application>
  <PresentationFormat>Экран (4:3)</PresentationFormat>
  <Paragraphs>128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Открытая</vt:lpstr>
      <vt:lpstr>Аспект</vt:lpstr>
      <vt:lpstr>Презентация PowerPoint</vt:lpstr>
      <vt:lpstr>Кафедра валеологии и медико-биологических основ физической культуры</vt:lpstr>
      <vt:lpstr>Презентация PowerPoint</vt:lpstr>
      <vt:lpstr>Преподаватели кафедры валеологии и МБОФК</vt:lpstr>
      <vt:lpstr>Презентация PowerPoint</vt:lpstr>
      <vt:lpstr> </vt:lpstr>
      <vt:lpstr>Презентация PowerPoint</vt:lpstr>
      <vt:lpstr>Презентация PowerPoint</vt:lpstr>
      <vt:lpstr>Методы исследования, проводимые в лаборатории: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Кафедра валеологии и медико-биологических основ физической культуры: </vt:lpstr>
      <vt:lpstr>Магистерская программа  «Спортивная физиология»                         направление подготовки                                                                  06.04.01 - Биология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52</cp:revision>
  <cp:lastPrinted>2016-03-02T11:26:20Z</cp:lastPrinted>
  <dcterms:created xsi:type="dcterms:W3CDTF">2016-03-01T06:56:04Z</dcterms:created>
  <dcterms:modified xsi:type="dcterms:W3CDTF">2016-03-23T07:40:53Z</dcterms:modified>
</cp:coreProperties>
</file>